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12" r:id="rId4"/>
    <p:sldId id="267" r:id="rId5"/>
    <p:sldId id="307" r:id="rId6"/>
    <p:sldId id="308" r:id="rId7"/>
    <p:sldId id="302" r:id="rId8"/>
    <p:sldId id="309" r:id="rId9"/>
    <p:sldId id="296" r:id="rId10"/>
    <p:sldId id="310" r:id="rId11"/>
    <p:sldId id="31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9" autoAdjust="0"/>
    <p:restoredTop sz="94660"/>
  </p:normalViewPr>
  <p:slideViewPr>
    <p:cSldViewPr>
      <p:cViewPr varScale="1">
        <p:scale>
          <a:sx n="77" d="100"/>
          <a:sy n="77" d="100"/>
        </p:scale>
        <p:origin x="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Order of the Engineer</a:t>
            </a:r>
            <a:r>
              <a:rPr lang="en-US" sz="900" baseline="0" dirty="0" smtClean="0"/>
              <a:t> is a ceremony that all CEAS seniors can take part in. Engineers take an oath and receive a ring during the ceremony. The ceremony is supposed to foster a spirit of pride and responsibility in the engineering profession and bridge the gap between training and experience.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8274-A2E4-41BC-A2B2-07008E0406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nelmt@mail.u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lumennk@mail.u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March 25, 2015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8" y="-17505"/>
            <a:ext cx="224257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of the Engineer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What’s this all about?</a:t>
            </a:r>
          </a:p>
          <a:p>
            <a:pPr lvl="1"/>
            <a:r>
              <a:rPr lang="en-US" dirty="0"/>
              <a:t>Foster a spirit of pride and responsibility in the engineering profession.</a:t>
            </a:r>
          </a:p>
          <a:p>
            <a:pPr lvl="1"/>
            <a:r>
              <a:rPr lang="en-US" dirty="0"/>
              <a:t>Bridge the gap between training and experience.</a:t>
            </a:r>
          </a:p>
          <a:p>
            <a:pPr lvl="1"/>
            <a:r>
              <a:rPr lang="en-US" dirty="0"/>
              <a:t>Present to the public a visible symbol identifying the engineer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engineer is eligible for induction if he or she has </a:t>
            </a:r>
            <a:r>
              <a:rPr lang="en-US" dirty="0" smtClean="0"/>
              <a:t>graduated/within </a:t>
            </a:r>
            <a:r>
              <a:rPr lang="en-US" dirty="0"/>
              <a:t>one academic year of </a:t>
            </a:r>
            <a:r>
              <a:rPr lang="en-US" dirty="0" smtClean="0"/>
              <a:t>graduation from </a:t>
            </a:r>
            <a:r>
              <a:rPr lang="en-US" dirty="0"/>
              <a:t>an EAC of ABET program or holds a license as a Professional </a:t>
            </a:r>
            <a:r>
              <a:rPr lang="en-US" dirty="0" smtClean="0"/>
              <a:t>Engineer.</a:t>
            </a:r>
          </a:p>
          <a:p>
            <a:r>
              <a:rPr lang="en-US" i="1" dirty="0" smtClean="0"/>
              <a:t>Got Questions? Want to help? </a:t>
            </a:r>
          </a:p>
          <a:p>
            <a:pPr lvl="1"/>
            <a:r>
              <a:rPr lang="en-US" dirty="0" smtClean="0"/>
              <a:t>connelmt@mail.uc.edu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8773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en-US" dirty="0" smtClean="0"/>
              <a:t>Order of the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</a:rPr>
              <a:t>ATTENTION ALL CEAS SENIORS: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 part of a time honored tradition that celebrates the spirit of an engineer; Order of the Engineer</a:t>
            </a:r>
          </a:p>
          <a:p>
            <a:r>
              <a:rPr lang="en-US" b="1" dirty="0" smtClean="0"/>
              <a:t>Ring sizing NEXT WEEK</a:t>
            </a:r>
            <a:r>
              <a:rPr lang="en-US" dirty="0" smtClean="0"/>
              <a:t>! (March 30</a:t>
            </a:r>
            <a:r>
              <a:rPr lang="en-US" baseline="30000" dirty="0" smtClean="0"/>
              <a:t>th</a:t>
            </a:r>
            <a:r>
              <a:rPr lang="en-US" dirty="0" smtClean="0"/>
              <a:t> – April 3</a:t>
            </a:r>
            <a:r>
              <a:rPr lang="en-US" baseline="30000" dirty="0" smtClean="0"/>
              <a:t>rd</a:t>
            </a:r>
            <a:r>
              <a:rPr lang="en-US" dirty="0" smtClean="0"/>
              <a:t>) in 650 Baldwin (Tribunal office)</a:t>
            </a:r>
          </a:p>
          <a:p>
            <a:pPr lvl="1"/>
            <a:r>
              <a:rPr lang="en-US" dirty="0" smtClean="0"/>
              <a:t>Monday – Friday </a:t>
            </a:r>
            <a:r>
              <a:rPr lang="en-US" b="1" dirty="0" smtClean="0"/>
              <a:t>11:30pm – 2:00pm</a:t>
            </a:r>
          </a:p>
          <a:p>
            <a:pPr lvl="1"/>
            <a:r>
              <a:rPr lang="en-US" dirty="0" smtClean="0"/>
              <a:t>Monday </a:t>
            </a:r>
            <a:r>
              <a:rPr lang="en-US" b="1" dirty="0"/>
              <a:t>9</a:t>
            </a:r>
            <a:r>
              <a:rPr lang="en-US" b="1" dirty="0" smtClean="0"/>
              <a:t>am- 10am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10$</a:t>
            </a:r>
            <a:r>
              <a:rPr lang="en-US" dirty="0" smtClean="0">
                <a:solidFill>
                  <a:prstClr val="black"/>
                </a:solidFill>
              </a:rPr>
              <a:t> cash or check made out to “CEAS Tribunal” to pay for ring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Ceremony will be on Friday, </a:t>
            </a:r>
            <a:r>
              <a:rPr lang="en-US" b="1" dirty="0" smtClean="0">
                <a:solidFill>
                  <a:prstClr val="black"/>
                </a:solidFill>
              </a:rPr>
              <a:t>May 1</a:t>
            </a:r>
            <a:r>
              <a:rPr lang="en-US" b="1" baseline="30000" dirty="0" smtClean="0">
                <a:solidFill>
                  <a:prstClr val="black"/>
                </a:solidFill>
              </a:rPr>
              <a:t>st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Can’t make these times: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Email Maggie Connell: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connelmt@mail.uc.edu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3850341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Joining IEEE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41" y="2133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campuslink.uc.edu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Log 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Click “Organizations”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Directory </a:t>
            </a:r>
            <a:r>
              <a:rPr lang="en-US" sz="2400" dirty="0" smtClean="0">
                <a:sym typeface="Wingdings" panose="05000000000000000000" pitchFamily="2" charset="2"/>
              </a:rPr>
              <a:t> click “ T 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Click “IEEE”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Click “Join Organization”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47446" y="3143071"/>
            <a:ext cx="303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Follow us on Twitter!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@UC_IEEE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41760"/>
            <a:ext cx="304799" cy="2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762000"/>
          </a:xfrm>
        </p:spPr>
        <p:txBody>
          <a:bodyPr/>
          <a:lstStyle/>
          <a:p>
            <a:r>
              <a:rPr lang="en-US" b="1" dirty="0" smtClean="0"/>
              <a:t>Catch Up on Missed Meetings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905000"/>
            <a:ext cx="2973562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Visit </a:t>
            </a:r>
            <a:r>
              <a:rPr lang="en-US" sz="2400" u="sng" dirty="0"/>
              <a:t>our website: 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www.ieee.uc.edu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r>
              <a:rPr lang="en-US" sz="2000" dirty="0"/>
              <a:t>u</a:t>
            </a:r>
            <a:r>
              <a:rPr lang="en-US" sz="2000" dirty="0" smtClean="0"/>
              <a:t>pcoming events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utoring info</a:t>
            </a:r>
          </a:p>
          <a:p>
            <a:r>
              <a:rPr lang="en-US" sz="2000" dirty="0" smtClean="0"/>
              <a:t>IEEE national info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eeting minutes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eeting slides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rom 2011 – 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51798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TGIF</a:t>
            </a:r>
            <a:br>
              <a:rPr lang="en-US" b="1" dirty="0" smtClean="0"/>
            </a:br>
            <a:r>
              <a:rPr lang="en-US" dirty="0" smtClean="0"/>
              <a:t>IEEE/HKN/BMES/</a:t>
            </a:r>
            <a:r>
              <a:rPr lang="en-US" dirty="0" err="1" smtClean="0"/>
              <a:t>AIChE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19208"/>
            <a:ext cx="4800600" cy="26670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Date: March 27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th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@ 5:30pm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Brass Tap @ U-Square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Over 21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5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entry or Free w/ Prof.</a:t>
            </a:r>
          </a:p>
          <a:p>
            <a:pPr lvl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 KEGS!!!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Under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21: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Can’t Come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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Work\Documents\IEEE\Images\hk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2" y="1981200"/>
            <a:ext cx="2225866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5" y="3652708"/>
            <a:ext cx="1988956" cy="895350"/>
          </a:xfrm>
          <a:prstGeom prst="rect">
            <a:avLst/>
          </a:prstGeom>
        </p:spPr>
      </p:pic>
      <p:pic>
        <p:nvPicPr>
          <p:cNvPr id="1026" name="Picture 2" descr="http://www.engineering.cornell.edu/resources/career_services/employers/recruiting/images/aiche-20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b="27778"/>
          <a:stretch/>
        </p:blipFill>
        <p:spPr bwMode="auto">
          <a:xfrm>
            <a:off x="304800" y="4644766"/>
            <a:ext cx="3060405" cy="10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/>
              <a:t>2015-16 Elections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31" y="1752601"/>
            <a:ext cx="3886200" cy="375608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IEEE Officer Positions:</a:t>
            </a:r>
          </a:p>
          <a:p>
            <a:r>
              <a:rPr lang="en-US" sz="2400" dirty="0" smtClean="0"/>
              <a:t>President</a:t>
            </a:r>
          </a:p>
          <a:p>
            <a:r>
              <a:rPr lang="en-US" sz="2400" dirty="0" smtClean="0"/>
              <a:t>Vice President</a:t>
            </a:r>
          </a:p>
          <a:p>
            <a:r>
              <a:rPr lang="en-US" sz="2400" dirty="0" smtClean="0"/>
              <a:t>Treasurer</a:t>
            </a:r>
          </a:p>
          <a:p>
            <a:r>
              <a:rPr lang="en-US" sz="2400" dirty="0" smtClean="0"/>
              <a:t>Secretary</a:t>
            </a:r>
          </a:p>
          <a:p>
            <a:r>
              <a:rPr lang="en-US" sz="2400" dirty="0" smtClean="0"/>
              <a:t>Webmaster</a:t>
            </a:r>
          </a:p>
          <a:p>
            <a:r>
              <a:rPr lang="en-US" sz="2400" dirty="0" smtClean="0"/>
              <a:t>Social Chair</a:t>
            </a:r>
          </a:p>
          <a:p>
            <a:r>
              <a:rPr lang="en-US" sz="2400" dirty="0" smtClean="0"/>
              <a:t>Fundraising Chair</a:t>
            </a:r>
          </a:p>
          <a:p>
            <a:r>
              <a:rPr lang="en-US" sz="2400" dirty="0" smtClean="0"/>
              <a:t>SPAC Chair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752600"/>
            <a:ext cx="3886200" cy="378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 smtClean="0"/>
              <a:t>When:  April 9</a:t>
            </a:r>
            <a:r>
              <a:rPr lang="en-US" sz="2400" kern="0" baseline="30000" dirty="0" smtClean="0"/>
              <a:t>th</a:t>
            </a:r>
            <a:r>
              <a:rPr lang="en-US" sz="2400" kern="0" dirty="0" smtClean="0"/>
              <a:t> @ 5:30</a:t>
            </a:r>
          </a:p>
          <a:p>
            <a:pPr marL="0" indent="0">
              <a:buFontTx/>
              <a:buNone/>
            </a:pPr>
            <a:r>
              <a:rPr lang="en-US" sz="2400" kern="0" dirty="0" smtClean="0"/>
              <a:t>Where:  427 ERC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pPr marL="0" indent="0">
              <a:buFontTx/>
              <a:buNone/>
            </a:pPr>
            <a:r>
              <a:rPr lang="en-US" sz="2400" kern="0" dirty="0" smtClean="0"/>
              <a:t>Interested?</a:t>
            </a:r>
          </a:p>
          <a:p>
            <a:pPr marL="0" indent="0">
              <a:buFontTx/>
              <a:buNone/>
            </a:pPr>
            <a:endParaRPr lang="en-US" sz="1200" kern="0" dirty="0" smtClean="0"/>
          </a:p>
          <a:p>
            <a:pPr marL="0" indent="0">
              <a:buFontTx/>
              <a:buNone/>
            </a:pPr>
            <a:r>
              <a:rPr lang="en-US" sz="2400" kern="0" dirty="0" smtClean="0"/>
              <a:t>Email Nick Blumenschein at </a:t>
            </a:r>
            <a:r>
              <a:rPr lang="en-US" sz="2400" kern="0" dirty="0" smtClean="0">
                <a:hlinkClick r:id="rId2"/>
              </a:rPr>
              <a:t>blumennk@mail.uc.edu</a:t>
            </a:r>
            <a:endParaRPr lang="en-US" sz="2400" kern="0" dirty="0" smtClean="0"/>
          </a:p>
          <a:p>
            <a:pPr marL="0" indent="0">
              <a:buFontTx/>
              <a:buNone/>
            </a:pPr>
            <a:r>
              <a:rPr lang="en-US" sz="2400" kern="0" dirty="0" smtClean="0"/>
              <a:t>for more information or with desired officer position  </a:t>
            </a:r>
          </a:p>
        </p:txBody>
      </p:sp>
    </p:spTree>
    <p:extLst>
      <p:ext uri="{BB962C8B-B14F-4D97-AF65-F5344CB8AC3E}">
        <p14:creationId xmlns:p14="http://schemas.microsoft.com/office/powerpoint/2010/main" val="352445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143000"/>
          </a:xfrm>
        </p:spPr>
        <p:txBody>
          <a:bodyPr/>
          <a:lstStyle/>
          <a:p>
            <a:r>
              <a:rPr lang="en-US" b="1" dirty="0" smtClean="0"/>
              <a:t>L3 Communications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438400"/>
            <a:ext cx="3857297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When:  April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@ 5:30</a:t>
            </a:r>
          </a:p>
          <a:p>
            <a:pPr marL="0" indent="0">
              <a:buNone/>
            </a:pPr>
            <a:r>
              <a:rPr lang="en-US" sz="2400" dirty="0" smtClean="0"/>
              <a:t>Where:  427 ERC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1614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Presentation by Robert Jones, PhD 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2007 UC graduate from </a:t>
            </a:r>
            <a:r>
              <a:rPr lang="en-US" sz="2000" dirty="0" err="1" smtClean="0"/>
              <a:t>Nanoelectronics</a:t>
            </a:r>
            <a:r>
              <a:rPr lang="en-US" sz="2000" dirty="0" smtClean="0"/>
              <a:t> Lab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Specialty in the field of light </a:t>
            </a:r>
            <a:r>
              <a:rPr lang="en-US" sz="2000" dirty="0"/>
              <a:t>e</a:t>
            </a:r>
            <a:r>
              <a:rPr lang="en-US" sz="2000" dirty="0" smtClean="0"/>
              <a:t>mitting </a:t>
            </a:r>
            <a:r>
              <a:rPr lang="en-US" sz="2000" dirty="0"/>
              <a:t>d</a:t>
            </a:r>
            <a:r>
              <a:rPr lang="en-US" sz="2000" dirty="0" smtClean="0"/>
              <a:t>evices</a:t>
            </a:r>
          </a:p>
        </p:txBody>
      </p:sp>
      <p:pic>
        <p:nvPicPr>
          <p:cNvPr id="1026" name="Picture 2" descr="http://www.vectorsland.com/imgd/l87682-l3-communications-logo-968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t="24710" r="29544" b="36680"/>
          <a:stretch/>
        </p:blipFill>
        <p:spPr bwMode="auto">
          <a:xfrm>
            <a:off x="1056290" y="20574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6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Today’s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86000"/>
            <a:ext cx="7848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Stick around to hear Maggie Connell discus the Order of the Engineer Ceremony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657600"/>
            <a:ext cx="248248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Guest Presentation By:</a:t>
            </a:r>
            <a:br>
              <a:rPr lang="en-US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Dr. Cahay</a:t>
            </a:r>
            <a:endParaRPr lang="en-US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8812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1981 - BS </a:t>
            </a:r>
            <a:r>
              <a:rPr lang="en-US" dirty="0"/>
              <a:t>in </a:t>
            </a:r>
            <a:r>
              <a:rPr lang="en-US" dirty="0" smtClean="0"/>
              <a:t>Physics, University </a:t>
            </a:r>
            <a:r>
              <a:rPr lang="en-US" dirty="0"/>
              <a:t>of Liege, </a:t>
            </a:r>
            <a:r>
              <a:rPr lang="en-US" dirty="0" smtClean="0"/>
              <a:t>Belgium</a:t>
            </a:r>
          </a:p>
          <a:p>
            <a:r>
              <a:rPr lang="en-US" dirty="0" smtClean="0"/>
              <a:t>1986 - MS in Physics, Purdue University </a:t>
            </a:r>
          </a:p>
          <a:p>
            <a:r>
              <a:rPr lang="en-US" dirty="0" smtClean="0"/>
              <a:t>1987 - PhD </a:t>
            </a:r>
            <a:r>
              <a:rPr lang="en-US" dirty="0"/>
              <a:t>in </a:t>
            </a:r>
            <a:r>
              <a:rPr lang="en-US" dirty="0" smtClean="0"/>
              <a:t>EE, Purdue University</a:t>
            </a:r>
          </a:p>
          <a:p>
            <a:endParaRPr lang="en-US" dirty="0" smtClean="0"/>
          </a:p>
          <a:p>
            <a:r>
              <a:rPr lang="en-US" dirty="0" smtClean="0"/>
              <a:t>289 Publications – have 2,291 citations!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Cahay</a:t>
            </a:r>
            <a:r>
              <a:rPr lang="en-US" dirty="0" smtClean="0"/>
              <a:t> joined </a:t>
            </a:r>
            <a:r>
              <a:rPr lang="en-US" dirty="0"/>
              <a:t>the </a:t>
            </a:r>
            <a:r>
              <a:rPr lang="en-US" dirty="0" smtClean="0"/>
              <a:t>UC EECE </a:t>
            </a:r>
            <a:r>
              <a:rPr lang="en-US" dirty="0"/>
              <a:t>department </a:t>
            </a:r>
            <a:r>
              <a:rPr lang="en-US" dirty="0" smtClean="0"/>
              <a:t>in </a:t>
            </a:r>
            <a:r>
              <a:rPr lang="en-US" dirty="0"/>
              <a:t>1989 as an Assistant </a:t>
            </a:r>
            <a:r>
              <a:rPr lang="en-US" dirty="0" smtClean="0"/>
              <a:t>Professor.</a:t>
            </a:r>
            <a:r>
              <a:rPr lang="en-US" dirty="0"/>
              <a:t> Since this time, he has taught a variety of courses </a:t>
            </a:r>
            <a:r>
              <a:rPr lang="en-US" dirty="0" smtClean="0"/>
              <a:t>and </a:t>
            </a:r>
            <a:r>
              <a:rPr lang="en-US" dirty="0"/>
              <a:t>conducted research in the areas of Semiconductor Devices, Quantum Mechanics, and </a:t>
            </a:r>
            <a:r>
              <a:rPr lang="en-US" dirty="0" err="1"/>
              <a:t>Spintronics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During this presentation, Dr. Cahay will be discussing his research </a:t>
            </a:r>
            <a:r>
              <a:rPr lang="en-US" dirty="0" smtClean="0"/>
              <a:t>on experimental and theoretical investigation of field emission from carbon nanotube fibers.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466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Joining IEEE</vt:lpstr>
      <vt:lpstr>Catch Up on Missed Meetings</vt:lpstr>
      <vt:lpstr>Upcoming events</vt:lpstr>
      <vt:lpstr>TGIF IEEE/HKN/BMES/AIChE</vt:lpstr>
      <vt:lpstr>2015-16 Elections</vt:lpstr>
      <vt:lpstr>L3 Communications</vt:lpstr>
      <vt:lpstr>After Today’s Presentation</vt:lpstr>
      <vt:lpstr>Guest Presentation By: Dr. Cahay</vt:lpstr>
      <vt:lpstr>Order of the Engineer</vt:lpstr>
      <vt:lpstr>Order of the Engineer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Nick</cp:lastModifiedBy>
  <cp:revision>161</cp:revision>
  <dcterms:created xsi:type="dcterms:W3CDTF">2007-07-19T21:04:34Z</dcterms:created>
  <dcterms:modified xsi:type="dcterms:W3CDTF">2015-03-25T15:26:12Z</dcterms:modified>
</cp:coreProperties>
</file>